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7" r:id="rId10"/>
    <p:sldId id="268" r:id="rId11"/>
    <p:sldId id="269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74"/>
  </p:normalViewPr>
  <p:slideViewPr>
    <p:cSldViewPr>
      <p:cViewPr varScale="1">
        <p:scale>
          <a:sx n="112" d="100"/>
          <a:sy n="112" d="100"/>
        </p:scale>
        <p:origin x="-9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de-DE" sz="4400" dirty="0"/>
            <a:t>1</a:t>
          </a: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de-DE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de-DE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de-DE" sz="4400" dirty="0"/>
            <a:t>2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de-DE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de-DE" sz="3200"/>
        </a:p>
      </dgm:t>
    </dgm:pt>
    <dgm:pt modelId="{C59269D0-92A5-481C-BA64-727AFB0DD545}">
      <dgm:prSet phldrT="[Text]" custT="1"/>
      <dgm:spPr/>
      <dgm:t>
        <a:bodyPr/>
        <a:lstStyle/>
        <a:p>
          <a:r>
            <a: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Fachliche Integration fördern</a:t>
          </a: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de-DE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de-DE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de-DE" sz="4400" dirty="0"/>
            <a:t>3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de-DE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de-DE" sz="3200"/>
        </a:p>
      </dgm:t>
    </dgm:pt>
    <dgm:pt modelId="{6BE4E373-0656-4EDC-821E-BE09C952B1F6}">
      <dgm:prSet phldrT="[Text]" custT="1"/>
      <dgm:spPr/>
      <dgm:t>
        <a:bodyPr/>
        <a:lstStyle/>
        <a:p>
          <a:r>
            <a: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Orientierung am MPG</a:t>
          </a: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de-DE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de-DE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/>
          <a:r>
            <a: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Einblicke am MPG gewähren</a:t>
          </a: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de-DE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de-DE" sz="3200"/>
        </a:p>
      </dgm:t>
    </dgm:pt>
    <dgm:pt modelId="{C813A860-A851-44C6-BD39-752B3B1917EA}">
      <dgm:prSet phldrT="[Text]" custT="1"/>
      <dgm:spPr/>
      <dgm:t>
        <a:bodyPr/>
        <a:lstStyle/>
        <a:p>
          <a:r>
            <a: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</a:t>
          </a:r>
        </a:p>
      </dgm:t>
    </dgm:pt>
    <dgm:pt modelId="{EE63E3B9-7EA7-4968-84F2-3FDE3BA5EEEE}" type="parTrans" cxnId="{FEF158B8-727D-4532-8349-5682AC1A2896}">
      <dgm:prSet/>
      <dgm:spPr/>
      <dgm:t>
        <a:bodyPr/>
        <a:lstStyle/>
        <a:p>
          <a:endParaRPr lang="de-DE"/>
        </a:p>
      </dgm:t>
    </dgm:pt>
    <dgm:pt modelId="{BC6C8DC2-E9AB-46AA-9329-E30038A7D139}" type="sibTrans" cxnId="{FEF158B8-727D-4532-8349-5682AC1A2896}">
      <dgm:prSet/>
      <dgm:spPr/>
      <dgm:t>
        <a:bodyPr/>
        <a:lstStyle/>
        <a:p>
          <a:endParaRPr lang="de-DE"/>
        </a:p>
      </dgm:t>
    </dgm:pt>
    <dgm:pt modelId="{5EE46C16-63EA-447B-9479-5888E49DCB61}">
      <dgm:prSet phldrT="[Text]" custT="1"/>
      <dgm:spPr/>
      <dgm:t>
        <a:bodyPr/>
        <a:lstStyle/>
        <a:p>
          <a:r>
            <a: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</a:p>
      </dgm:t>
    </dgm:pt>
    <dgm:pt modelId="{F5FE3162-DAAE-44C8-9AC1-7DD553081D32}" type="parTrans" cxnId="{7F82E8BF-3711-4046-AD95-54EB99930ED9}">
      <dgm:prSet/>
      <dgm:spPr/>
      <dgm:t>
        <a:bodyPr/>
        <a:lstStyle/>
        <a:p>
          <a:endParaRPr lang="de-DE"/>
        </a:p>
      </dgm:t>
    </dgm:pt>
    <dgm:pt modelId="{8D3D78BA-B615-493B-B8B0-A4486CEE756C}" type="sibTrans" cxnId="{7F82E8BF-3711-4046-AD95-54EB99930ED9}">
      <dgm:prSet/>
      <dgm:spPr/>
      <dgm:t>
        <a:bodyPr/>
        <a:lstStyle/>
        <a:p>
          <a:endParaRPr lang="de-DE"/>
        </a:p>
      </dgm:t>
    </dgm:pt>
    <dgm:pt modelId="{7EC5F20B-8928-4848-AFE3-4FE6F1903D99}">
      <dgm:prSet phldrT="[Text]" custT="1"/>
      <dgm:spPr/>
      <dgm:t>
        <a:bodyPr/>
        <a:lstStyle/>
        <a:p>
          <a:r>
            <a: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Betriebspraktikum (E-Phase)</a:t>
          </a:r>
        </a:p>
      </dgm:t>
    </dgm:pt>
    <dgm:pt modelId="{21784744-73B6-4980-B366-0F867470D176}" type="parTrans" cxnId="{D0E7B40A-CAB9-40BD-922D-EC99CA1A13A7}">
      <dgm:prSet/>
      <dgm:spPr/>
      <dgm:t>
        <a:bodyPr/>
        <a:lstStyle/>
        <a:p>
          <a:endParaRPr lang="de-DE"/>
        </a:p>
      </dgm:t>
    </dgm:pt>
    <dgm:pt modelId="{5CD81457-8AC6-41F0-B1C4-4BCC20CD79C4}" type="sibTrans" cxnId="{D0E7B40A-CAB9-40BD-922D-EC99CA1A13A7}">
      <dgm:prSet/>
      <dgm:spPr/>
      <dgm:t>
        <a:bodyPr/>
        <a:lstStyle/>
        <a:p>
          <a:endParaRPr lang="de-DE"/>
        </a:p>
      </dgm:t>
    </dgm:pt>
    <dgm:pt modelId="{AC783A2A-BBF4-4ED9-8B2B-C560FDA609FB}">
      <dgm:prSet phldrT="[Text]" custT="1"/>
      <dgm:spPr/>
      <dgm:t>
        <a:bodyPr/>
        <a:lstStyle/>
        <a:p>
          <a:r>
            <a: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Feedback / Evaluation </a:t>
          </a:r>
        </a:p>
      </dgm:t>
    </dgm:pt>
    <dgm:pt modelId="{6F45C479-B7CA-492F-8122-3FDC3119569D}" type="parTrans" cxnId="{74428CCD-DA60-4457-8F60-008DAA819C58}">
      <dgm:prSet/>
      <dgm:spPr/>
      <dgm:t>
        <a:bodyPr/>
        <a:lstStyle/>
        <a:p>
          <a:endParaRPr lang="de-DE"/>
        </a:p>
      </dgm:t>
    </dgm:pt>
    <dgm:pt modelId="{0D33D31D-217F-409B-A3F6-3DA205E6528A}" type="sibTrans" cxnId="{74428CCD-DA60-4457-8F60-008DAA819C58}">
      <dgm:prSet/>
      <dgm:spPr/>
      <dgm:t>
        <a:bodyPr/>
        <a:lstStyle/>
        <a:p>
          <a:endParaRPr lang="de-DE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4407577-18A2-46E0-8805-2838042EB67A}" type="pres">
      <dgm:prSet presAssocID="{74EE5CD8-078F-4590-BF9C-A341A294A016}" presName="linNode" presStyleCnt="0"/>
      <dgm:spPr/>
    </dgm:pt>
    <dgm:pt modelId="{7E429971-BC57-430F-BB25-C0574E5E39E3}" type="pres">
      <dgm:prSet presAssocID="{74EE5CD8-078F-4590-BF9C-A341A294A016}" presName="parentText" presStyleLbl="node1" presStyleIdx="0" presStyleCnt="5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5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de-DE"/>
        </a:p>
      </dgm:t>
    </dgm:pt>
    <dgm:pt modelId="{AB8574CC-D4F2-4555-AEE3-F4EE58B11D03}" type="pres">
      <dgm:prSet presAssocID="{CF9FB981-E6ED-4440-AC98-4E4E2ABA2C55}" presName="sp" presStyleCnt="0"/>
      <dgm:spPr/>
    </dgm:pt>
    <dgm:pt modelId="{85B8F607-FDD8-476A-ADBE-E1250824F294}" type="pres">
      <dgm:prSet presAssocID="{AA046201-5C4D-445E-BF0B-5C6D2B0A1945}" presName="linNode" presStyleCnt="0"/>
      <dgm:spPr/>
    </dgm:pt>
    <dgm:pt modelId="{C04276DC-EE64-470A-B8BC-09067B8045FA}" type="pres">
      <dgm:prSet presAssocID="{AA046201-5C4D-445E-BF0B-5C6D2B0A1945}" presName="parentText" presStyleLbl="node1" presStyleIdx="1" presStyleCnt="5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5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de-DE"/>
        </a:p>
      </dgm:t>
    </dgm:pt>
    <dgm:pt modelId="{5ACAA866-A8A8-4183-97B5-CEEAB1525C60}" type="pres">
      <dgm:prSet presAssocID="{40767EFF-7D52-4469-ACEE-7D28E67337E2}" presName="sp" presStyleCnt="0"/>
      <dgm:spPr/>
    </dgm:pt>
    <dgm:pt modelId="{477213BE-9E91-4950-8451-7F60796F47F4}" type="pres">
      <dgm:prSet presAssocID="{D1776C8F-2B10-4075-8DF7-7F65AB725ED5}" presName="linNode" presStyleCnt="0"/>
      <dgm:spPr/>
    </dgm:pt>
    <dgm:pt modelId="{F5034101-5B7D-4FE7-B47A-5A48CF39606B}" type="pres">
      <dgm:prSet presAssocID="{D1776C8F-2B10-4075-8DF7-7F65AB725ED5}" presName="parentText" presStyleLbl="node1" presStyleIdx="2" presStyleCnt="5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5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de-DE"/>
        </a:p>
      </dgm:t>
    </dgm:pt>
    <dgm:pt modelId="{5155F2DB-59FC-4393-90F9-C954DF0BAD99}" type="pres">
      <dgm:prSet presAssocID="{88B75C29-8054-417D-BCE3-878A55118F6D}" presName="sp" presStyleCnt="0"/>
      <dgm:spPr/>
    </dgm:pt>
    <dgm:pt modelId="{5C6AB262-84A7-416B-B8B0-4933E91F48B5}" type="pres">
      <dgm:prSet presAssocID="{5EE46C16-63EA-447B-9479-5888E49DCB61}" presName="linNode" presStyleCnt="0"/>
      <dgm:spPr/>
    </dgm:pt>
    <dgm:pt modelId="{CD68B5A2-E8FF-4F3E-8378-166FB5FC836E}" type="pres">
      <dgm:prSet presAssocID="{5EE46C16-63EA-447B-9479-5888E49DCB61}" presName="parentText" presStyleLbl="node1" presStyleIdx="3" presStyleCnt="5" custScaleX="5156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E6C0E50-0E1F-4624-8DF4-3247A8F7E8D0}" type="pres">
      <dgm:prSet presAssocID="{5EE46C16-63EA-447B-9479-5888E49DCB61}" presName="descendantText" presStyleLbl="alignAccFollowNode1" presStyleIdx="3" presStyleCnt="5" custScaleX="13574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A480EF6-2D01-409F-B9A1-3367A41513E1}" type="pres">
      <dgm:prSet presAssocID="{8D3D78BA-B615-493B-B8B0-A4486CEE756C}" presName="sp" presStyleCnt="0"/>
      <dgm:spPr/>
    </dgm:pt>
    <dgm:pt modelId="{C608BEA8-F272-4DCB-9F99-D48FDBB0E89B}" type="pres">
      <dgm:prSet presAssocID="{C813A860-A851-44C6-BD39-752B3B1917EA}" presName="linNode" presStyleCnt="0"/>
      <dgm:spPr/>
    </dgm:pt>
    <dgm:pt modelId="{50C5E20A-EF72-4006-A2B4-C5B1EF4BACBA}" type="pres">
      <dgm:prSet presAssocID="{C813A860-A851-44C6-BD39-752B3B1917EA}" presName="parentText" presStyleLbl="node1" presStyleIdx="4" presStyleCnt="5" custScaleX="5405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B27D62-D7F1-4056-8FA5-65F811F0980F}" type="pres">
      <dgm:prSet presAssocID="{C813A860-A851-44C6-BD39-752B3B1917EA}" presName="descendantText" presStyleLbl="alignAccFollowNode1" presStyleIdx="4" presStyleCnt="5" custScaleX="13401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3D887057-7E91-45EF-8E4B-3006C2DFECB4}" type="presOf" srcId="{6BE4E373-0656-4EDC-821E-BE09C952B1F6}" destId="{C7C3E6FD-D83F-4BDA-907E-B5EE041DA931}" srcOrd="0" destOrd="0" presId="urn:microsoft.com/office/officeart/2005/8/layout/vList5"/>
    <dgm:cxn modelId="{7F82E8BF-3711-4046-AD95-54EB99930ED9}" srcId="{F6FEADD9-F67D-41F5-BA4C-3C84956E7F46}" destId="{5EE46C16-63EA-447B-9479-5888E49DCB61}" srcOrd="3" destOrd="0" parTransId="{F5FE3162-DAAE-44C8-9AC1-7DD553081D32}" sibTransId="{8D3D78BA-B615-493B-B8B0-A4486CEE756C}"/>
    <dgm:cxn modelId="{B6416E04-E5DE-46CA-AD27-47EBE280D636}" type="presOf" srcId="{C59269D0-92A5-481C-BA64-727AFB0DD545}" destId="{B37A5355-225B-4C6F-AED7-6C620F99EECC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FEF158B8-727D-4532-8349-5682AC1A2896}" srcId="{F6FEADD9-F67D-41F5-BA4C-3C84956E7F46}" destId="{C813A860-A851-44C6-BD39-752B3B1917EA}" srcOrd="4" destOrd="0" parTransId="{EE63E3B9-7EA7-4968-84F2-3FDE3BA5EEEE}" sibTransId="{BC6C8DC2-E9AB-46AA-9329-E30038A7D139}"/>
    <dgm:cxn modelId="{5417F3DF-8CAE-4E6C-ADBB-ED6F50084B8E}" type="presOf" srcId="{D1776C8F-2B10-4075-8DF7-7F65AB725ED5}" destId="{F5034101-5B7D-4FE7-B47A-5A48CF39606B}" srcOrd="0" destOrd="0" presId="urn:microsoft.com/office/officeart/2005/8/layout/vList5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DBCA7E61-D822-40A0-A27A-D7E092386A0B}" type="presOf" srcId="{F6FEADD9-F67D-41F5-BA4C-3C84956E7F46}" destId="{AAE7A1E6-6847-453D-B55B-8A82BF138C1D}" srcOrd="0" destOrd="0" presId="urn:microsoft.com/office/officeart/2005/8/layout/vList5"/>
    <dgm:cxn modelId="{348E69A3-1508-4A28-AB23-299FED7B5094}" type="presOf" srcId="{7EC5F20B-8928-4848-AFE3-4FE6F1903D99}" destId="{EE6C0E50-0E1F-4624-8DF4-3247A8F7E8D0}" srcOrd="0" destOrd="0" presId="urn:microsoft.com/office/officeart/2005/8/layout/vList5"/>
    <dgm:cxn modelId="{9A0DCB65-9DCB-4972-9768-1762E4116F3C}" type="presOf" srcId="{74EE5CD8-078F-4590-BF9C-A341A294A016}" destId="{7E429971-BC57-430F-BB25-C0574E5E39E3}" srcOrd="0" destOrd="0" presId="urn:microsoft.com/office/officeart/2005/8/layout/vList5"/>
    <dgm:cxn modelId="{A6D105B9-14E4-4E46-A030-92FF1A900EED}" type="presOf" srcId="{AC783A2A-BBF4-4ED9-8B2B-C560FDA609FB}" destId="{14B27D62-D7F1-4056-8FA5-65F811F0980F}" srcOrd="0" destOrd="0" presId="urn:microsoft.com/office/officeart/2005/8/layout/vList5"/>
    <dgm:cxn modelId="{D0E7B40A-CAB9-40BD-922D-EC99CA1A13A7}" srcId="{5EE46C16-63EA-447B-9479-5888E49DCB61}" destId="{7EC5F20B-8928-4848-AFE3-4FE6F1903D99}" srcOrd="0" destOrd="0" parTransId="{21784744-73B6-4980-B366-0F867470D176}" sibTransId="{5CD81457-8AC6-41F0-B1C4-4BCC20CD79C4}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0F804679-3BC9-4225-ACEE-BE10DA130C01}" type="presOf" srcId="{5EE46C16-63EA-447B-9479-5888E49DCB61}" destId="{CD68B5A2-E8FF-4F3E-8378-166FB5FC836E}" srcOrd="0" destOrd="0" presId="urn:microsoft.com/office/officeart/2005/8/layout/vList5"/>
    <dgm:cxn modelId="{EDCDEF53-7434-402D-B37D-C234344643DC}" type="presOf" srcId="{C813A860-A851-44C6-BD39-752B3B1917EA}" destId="{50C5E20A-EF72-4006-A2B4-C5B1EF4BACBA}" srcOrd="0" destOrd="0" presId="urn:microsoft.com/office/officeart/2005/8/layout/vList5"/>
    <dgm:cxn modelId="{74428CCD-DA60-4457-8F60-008DAA819C58}" srcId="{C813A860-A851-44C6-BD39-752B3B1917EA}" destId="{AC783A2A-BBF4-4ED9-8B2B-C560FDA609FB}" srcOrd="0" destOrd="0" parTransId="{6F45C479-B7CA-492F-8122-3FDC3119569D}" sibTransId="{0D33D31D-217F-409B-A3F6-3DA205E6528A}"/>
    <dgm:cxn modelId="{1D12F37E-DF42-400C-B5B5-A8FAF49EC0EC}" type="presOf" srcId="{1E4D3931-0DBD-4211-A24A-6AF364284B1E}" destId="{D54B1729-BC98-42C1-9C6C-D65DCBA4358F}" srcOrd="0" destOrd="0" presId="urn:microsoft.com/office/officeart/2005/8/layout/vList5"/>
    <dgm:cxn modelId="{AFF7133D-5E9D-4613-9299-006F9E49301B}" type="presOf" srcId="{AA046201-5C4D-445E-BF0B-5C6D2B0A1945}" destId="{C04276DC-EE64-470A-B8BC-09067B8045FA}" srcOrd="0" destOrd="0" presId="urn:microsoft.com/office/officeart/2005/8/layout/vList5"/>
    <dgm:cxn modelId="{1E18118B-9778-4714-A249-2B714D5427F7}" type="presParOf" srcId="{AAE7A1E6-6847-453D-B55B-8A82BF138C1D}" destId="{C4407577-18A2-46E0-8805-2838042EB67A}" srcOrd="0" destOrd="0" presId="urn:microsoft.com/office/officeart/2005/8/layout/vList5"/>
    <dgm:cxn modelId="{84152E8A-21A6-4CAF-BC09-47C13F4FFFB8}" type="presParOf" srcId="{C4407577-18A2-46E0-8805-2838042EB67A}" destId="{7E429971-BC57-430F-BB25-C0574E5E39E3}" srcOrd="0" destOrd="0" presId="urn:microsoft.com/office/officeart/2005/8/layout/vList5"/>
    <dgm:cxn modelId="{1D51832F-3B38-483B-8C08-BDD413206841}" type="presParOf" srcId="{C4407577-18A2-46E0-8805-2838042EB67A}" destId="{D54B1729-BC98-42C1-9C6C-D65DCBA4358F}" srcOrd="1" destOrd="0" presId="urn:microsoft.com/office/officeart/2005/8/layout/vList5"/>
    <dgm:cxn modelId="{F2BB24AB-7DB6-4F0F-92D8-664E0F322520}" type="presParOf" srcId="{AAE7A1E6-6847-453D-B55B-8A82BF138C1D}" destId="{AB8574CC-D4F2-4555-AEE3-F4EE58B11D03}" srcOrd="1" destOrd="0" presId="urn:microsoft.com/office/officeart/2005/8/layout/vList5"/>
    <dgm:cxn modelId="{3F47CC38-27AC-4E4E-92A2-FDE046382C80}" type="presParOf" srcId="{AAE7A1E6-6847-453D-B55B-8A82BF138C1D}" destId="{85B8F607-FDD8-476A-ADBE-E1250824F294}" srcOrd="2" destOrd="0" presId="urn:microsoft.com/office/officeart/2005/8/layout/vList5"/>
    <dgm:cxn modelId="{B4BBC5E0-69C0-4FD2-84A6-C47E62DEA28D}" type="presParOf" srcId="{85B8F607-FDD8-476A-ADBE-E1250824F294}" destId="{C04276DC-EE64-470A-B8BC-09067B8045FA}" srcOrd="0" destOrd="0" presId="urn:microsoft.com/office/officeart/2005/8/layout/vList5"/>
    <dgm:cxn modelId="{71B90C6E-E0F2-4EE1-8864-5914AAFA20A7}" type="presParOf" srcId="{85B8F607-FDD8-476A-ADBE-E1250824F294}" destId="{B37A5355-225B-4C6F-AED7-6C620F99EECC}" srcOrd="1" destOrd="0" presId="urn:microsoft.com/office/officeart/2005/8/layout/vList5"/>
    <dgm:cxn modelId="{E6DEED78-0C33-4D1D-A595-AFE4311369E4}" type="presParOf" srcId="{AAE7A1E6-6847-453D-B55B-8A82BF138C1D}" destId="{5ACAA866-A8A8-4183-97B5-CEEAB1525C60}" srcOrd="3" destOrd="0" presId="urn:microsoft.com/office/officeart/2005/8/layout/vList5"/>
    <dgm:cxn modelId="{FD2A22C3-24B0-4E4D-A3BC-79528D3FBC48}" type="presParOf" srcId="{AAE7A1E6-6847-453D-B55B-8A82BF138C1D}" destId="{477213BE-9E91-4950-8451-7F60796F47F4}" srcOrd="4" destOrd="0" presId="urn:microsoft.com/office/officeart/2005/8/layout/vList5"/>
    <dgm:cxn modelId="{2D9E3819-8AF8-4F78-AD5E-1D892BCE0381}" type="presParOf" srcId="{477213BE-9E91-4950-8451-7F60796F47F4}" destId="{F5034101-5B7D-4FE7-B47A-5A48CF39606B}" srcOrd="0" destOrd="0" presId="urn:microsoft.com/office/officeart/2005/8/layout/vList5"/>
    <dgm:cxn modelId="{5FD7E964-E46A-45B4-A545-5D657B6094BB}" type="presParOf" srcId="{477213BE-9E91-4950-8451-7F60796F47F4}" destId="{C7C3E6FD-D83F-4BDA-907E-B5EE041DA931}" srcOrd="1" destOrd="0" presId="urn:microsoft.com/office/officeart/2005/8/layout/vList5"/>
    <dgm:cxn modelId="{15559141-F7EC-484C-ABD1-3B13E0C7EB94}" type="presParOf" srcId="{AAE7A1E6-6847-453D-B55B-8A82BF138C1D}" destId="{5155F2DB-59FC-4393-90F9-C954DF0BAD99}" srcOrd="5" destOrd="0" presId="urn:microsoft.com/office/officeart/2005/8/layout/vList5"/>
    <dgm:cxn modelId="{C010AD7C-AA12-4B4F-B50D-238E3AA1BEFB}" type="presParOf" srcId="{AAE7A1E6-6847-453D-B55B-8A82BF138C1D}" destId="{5C6AB262-84A7-416B-B8B0-4933E91F48B5}" srcOrd="6" destOrd="0" presId="urn:microsoft.com/office/officeart/2005/8/layout/vList5"/>
    <dgm:cxn modelId="{40E92F3E-23B8-4D83-AA4F-D8803FF94270}" type="presParOf" srcId="{5C6AB262-84A7-416B-B8B0-4933E91F48B5}" destId="{CD68B5A2-E8FF-4F3E-8378-166FB5FC836E}" srcOrd="0" destOrd="0" presId="urn:microsoft.com/office/officeart/2005/8/layout/vList5"/>
    <dgm:cxn modelId="{E6701D76-9274-40EC-844B-D743674A6D95}" type="presParOf" srcId="{5C6AB262-84A7-416B-B8B0-4933E91F48B5}" destId="{EE6C0E50-0E1F-4624-8DF4-3247A8F7E8D0}" srcOrd="1" destOrd="0" presId="urn:microsoft.com/office/officeart/2005/8/layout/vList5"/>
    <dgm:cxn modelId="{1110976C-4D1C-4E77-A4E7-7C2FB15B8350}" type="presParOf" srcId="{AAE7A1E6-6847-453D-B55B-8A82BF138C1D}" destId="{FA480EF6-2D01-409F-B9A1-3367A41513E1}" srcOrd="7" destOrd="0" presId="urn:microsoft.com/office/officeart/2005/8/layout/vList5"/>
    <dgm:cxn modelId="{A1E203B2-3D4D-42DE-9139-4CE7C3FB96FF}" type="presParOf" srcId="{AAE7A1E6-6847-453D-B55B-8A82BF138C1D}" destId="{C608BEA8-F272-4DCB-9F99-D48FDBB0E89B}" srcOrd="8" destOrd="0" presId="urn:microsoft.com/office/officeart/2005/8/layout/vList5"/>
    <dgm:cxn modelId="{FC3D7F9B-CE62-4E23-8660-3D0290F20C72}" type="presParOf" srcId="{C608BEA8-F272-4DCB-9F99-D48FDBB0E89B}" destId="{50C5E20A-EF72-4006-A2B4-C5B1EF4BACBA}" srcOrd="0" destOrd="0" presId="urn:microsoft.com/office/officeart/2005/8/layout/vList5"/>
    <dgm:cxn modelId="{D7E8A5A0-FDA9-4259-88D3-0097AD9BC5DC}" type="presParOf" srcId="{C608BEA8-F272-4DCB-9F99-D48FDBB0E89B}" destId="{14B27D62-D7F1-4056-8FA5-65F811F098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4540480" y="-2996404"/>
          <a:ext cx="614054" cy="676388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Einblicke am MPG gewähren</a:t>
          </a:r>
        </a:p>
      </dsp:txBody>
      <dsp:txXfrm rot="-5400000">
        <a:off x="1465563" y="78513"/>
        <a:ext cx="6763888" cy="614054"/>
      </dsp:txXfrm>
    </dsp:sp>
    <dsp:sp modelId="{7E429971-BC57-430F-BB25-C0574E5E39E3}">
      <dsp:nvSpPr>
        <dsp:cNvPr id="0" name=""/>
        <dsp:cNvSpPr/>
      </dsp:nvSpPr>
      <dsp:spPr>
        <a:xfrm>
          <a:off x="148" y="0"/>
          <a:ext cx="1465415" cy="76756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400" kern="1200" dirty="0"/>
            <a:t>1</a:t>
          </a:r>
        </a:p>
      </dsp:txBody>
      <dsp:txXfrm>
        <a:off x="37618" y="37470"/>
        <a:ext cx="1390475" cy="692628"/>
      </dsp:txXfrm>
    </dsp:sp>
    <dsp:sp modelId="{B37A5355-225B-4C6F-AED7-6C620F99EECC}">
      <dsp:nvSpPr>
        <dsp:cNvPr id="0" name=""/>
        <dsp:cNvSpPr/>
      </dsp:nvSpPr>
      <dsp:spPr>
        <a:xfrm rot="5400000">
          <a:off x="4540480" y="-2190457"/>
          <a:ext cx="614054" cy="6763888"/>
        </a:xfrm>
        <a:prstGeom prst="rect">
          <a:avLst/>
        </a:prstGeom>
        <a:solidFill>
          <a:schemeClr val="accent3">
            <a:tint val="40000"/>
            <a:alpha val="90000"/>
            <a:hueOff val="2184689"/>
            <a:satOff val="-19267"/>
            <a:lumOff val="-1349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2184689"/>
              <a:satOff val="-19267"/>
              <a:lumOff val="-13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Fachliche Integration fördern</a:t>
          </a:r>
        </a:p>
      </dsp:txBody>
      <dsp:txXfrm rot="-5400000">
        <a:off x="1465563" y="884460"/>
        <a:ext cx="6763888" cy="614054"/>
      </dsp:txXfrm>
    </dsp:sp>
    <dsp:sp modelId="{C04276DC-EE64-470A-B8BC-09067B8045FA}">
      <dsp:nvSpPr>
        <dsp:cNvPr id="0" name=""/>
        <dsp:cNvSpPr/>
      </dsp:nvSpPr>
      <dsp:spPr>
        <a:xfrm>
          <a:off x="148" y="807702"/>
          <a:ext cx="1465415" cy="767568"/>
        </a:xfrm>
        <a:prstGeom prst="roundRect">
          <a:avLst/>
        </a:prstGeom>
        <a:gradFill rotWithShape="0">
          <a:gsLst>
            <a:gs pos="0">
              <a:schemeClr val="accent3">
                <a:hueOff val="2015543"/>
                <a:satOff val="-24884"/>
                <a:lumOff val="-1128"/>
                <a:alphaOff val="0"/>
                <a:shade val="51000"/>
                <a:satMod val="130000"/>
              </a:schemeClr>
            </a:gs>
            <a:gs pos="80000">
              <a:schemeClr val="accent3">
                <a:hueOff val="2015543"/>
                <a:satOff val="-24884"/>
                <a:lumOff val="-1128"/>
                <a:alphaOff val="0"/>
                <a:shade val="93000"/>
                <a:satMod val="130000"/>
              </a:schemeClr>
            </a:gs>
            <a:gs pos="100000">
              <a:schemeClr val="accent3">
                <a:hueOff val="2015543"/>
                <a:satOff val="-24884"/>
                <a:lumOff val="-11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400" kern="1200" dirty="0"/>
            <a:t>2</a:t>
          </a:r>
        </a:p>
      </dsp:txBody>
      <dsp:txXfrm>
        <a:off x="37618" y="845172"/>
        <a:ext cx="1390475" cy="692628"/>
      </dsp:txXfrm>
    </dsp:sp>
    <dsp:sp modelId="{C7C3E6FD-D83F-4BDA-907E-B5EE041DA931}">
      <dsp:nvSpPr>
        <dsp:cNvPr id="0" name=""/>
        <dsp:cNvSpPr/>
      </dsp:nvSpPr>
      <dsp:spPr>
        <a:xfrm rot="5400000">
          <a:off x="4540480" y="-1384510"/>
          <a:ext cx="614054" cy="6763888"/>
        </a:xfrm>
        <a:prstGeom prst="rect">
          <a:avLst/>
        </a:prstGeom>
        <a:solidFill>
          <a:schemeClr val="accent3">
            <a:tint val="40000"/>
            <a:alpha val="90000"/>
            <a:hueOff val="4369377"/>
            <a:satOff val="-38535"/>
            <a:lumOff val="-269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4369377"/>
              <a:satOff val="-38535"/>
              <a:lumOff val="-26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Orientierung am MPG</a:t>
          </a:r>
        </a:p>
      </dsp:txBody>
      <dsp:txXfrm rot="-5400000">
        <a:off x="1465563" y="1690407"/>
        <a:ext cx="6763888" cy="614054"/>
      </dsp:txXfrm>
    </dsp:sp>
    <dsp:sp modelId="{F5034101-5B7D-4FE7-B47A-5A48CF39606B}">
      <dsp:nvSpPr>
        <dsp:cNvPr id="0" name=""/>
        <dsp:cNvSpPr/>
      </dsp:nvSpPr>
      <dsp:spPr>
        <a:xfrm>
          <a:off x="148" y="1613649"/>
          <a:ext cx="1465415" cy="767568"/>
        </a:xfrm>
        <a:prstGeom prst="roundRect">
          <a:avLst/>
        </a:prstGeom>
        <a:gradFill rotWithShape="0">
          <a:gsLst>
            <a:gs pos="0">
              <a:schemeClr val="accent3">
                <a:hueOff val="4031087"/>
                <a:satOff val="-49768"/>
                <a:lumOff val="-2255"/>
                <a:alphaOff val="0"/>
                <a:shade val="51000"/>
                <a:satMod val="130000"/>
              </a:schemeClr>
            </a:gs>
            <a:gs pos="80000">
              <a:schemeClr val="accent3">
                <a:hueOff val="4031087"/>
                <a:satOff val="-49768"/>
                <a:lumOff val="-2255"/>
                <a:alphaOff val="0"/>
                <a:shade val="93000"/>
                <a:satMod val="130000"/>
              </a:schemeClr>
            </a:gs>
            <a:gs pos="100000">
              <a:schemeClr val="accent3">
                <a:hueOff val="4031087"/>
                <a:satOff val="-49768"/>
                <a:lumOff val="-225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400" kern="1200" dirty="0"/>
            <a:t>3</a:t>
          </a:r>
        </a:p>
      </dsp:txBody>
      <dsp:txXfrm>
        <a:off x="37618" y="1651119"/>
        <a:ext cx="1390475" cy="692628"/>
      </dsp:txXfrm>
    </dsp:sp>
    <dsp:sp modelId="{EE6C0E50-0E1F-4624-8DF4-3247A8F7E8D0}">
      <dsp:nvSpPr>
        <dsp:cNvPr id="0" name=""/>
        <dsp:cNvSpPr/>
      </dsp:nvSpPr>
      <dsp:spPr>
        <a:xfrm rot="5400000">
          <a:off x="4531548" y="-586451"/>
          <a:ext cx="614054" cy="6779664"/>
        </a:xfrm>
        <a:prstGeom prst="round2SameRect">
          <a:avLst/>
        </a:prstGeom>
        <a:solidFill>
          <a:schemeClr val="accent3">
            <a:tint val="40000"/>
            <a:alpha val="90000"/>
            <a:hueOff val="6554066"/>
            <a:satOff val="-57802"/>
            <a:lumOff val="-404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6554066"/>
              <a:satOff val="-57802"/>
              <a:lumOff val="-40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Betriebspraktikum (E-Phase)</a:t>
          </a:r>
        </a:p>
      </dsp:txBody>
      <dsp:txXfrm rot="-5400000">
        <a:off x="1448743" y="2526330"/>
        <a:ext cx="6749688" cy="554102"/>
      </dsp:txXfrm>
    </dsp:sp>
    <dsp:sp modelId="{CD68B5A2-E8FF-4F3E-8378-166FB5FC836E}">
      <dsp:nvSpPr>
        <dsp:cNvPr id="0" name=""/>
        <dsp:cNvSpPr/>
      </dsp:nvSpPr>
      <dsp:spPr>
        <a:xfrm>
          <a:off x="148" y="2419596"/>
          <a:ext cx="1448595" cy="767568"/>
        </a:xfrm>
        <a:prstGeom prst="roundRect">
          <a:avLst/>
        </a:prstGeom>
        <a:gradFill rotWithShape="0">
          <a:gsLst>
            <a:gs pos="0">
              <a:schemeClr val="accent3">
                <a:hueOff val="6046630"/>
                <a:satOff val="-74651"/>
                <a:lumOff val="-3383"/>
                <a:alphaOff val="0"/>
                <a:shade val="51000"/>
                <a:satMod val="130000"/>
              </a:schemeClr>
            </a:gs>
            <a:gs pos="80000">
              <a:schemeClr val="accent3">
                <a:hueOff val="6046630"/>
                <a:satOff val="-74651"/>
                <a:lumOff val="-3383"/>
                <a:alphaOff val="0"/>
                <a:shade val="93000"/>
                <a:satMod val="130000"/>
              </a:schemeClr>
            </a:gs>
            <a:gs pos="100000">
              <a:schemeClr val="accent3">
                <a:hueOff val="6046630"/>
                <a:satOff val="-74651"/>
                <a:lumOff val="-33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</a:p>
      </dsp:txBody>
      <dsp:txXfrm>
        <a:off x="37618" y="2457066"/>
        <a:ext cx="1373655" cy="692628"/>
      </dsp:txXfrm>
    </dsp:sp>
    <dsp:sp modelId="{14B27D62-D7F1-4056-8FA5-65F811F0980F}">
      <dsp:nvSpPr>
        <dsp:cNvPr id="0" name=""/>
        <dsp:cNvSpPr/>
      </dsp:nvSpPr>
      <dsp:spPr>
        <a:xfrm rot="5400000">
          <a:off x="4568345" y="255778"/>
          <a:ext cx="614054" cy="6707099"/>
        </a:xfrm>
        <a:prstGeom prst="round2SameRect">
          <a:avLst/>
        </a:prstGeom>
        <a:solidFill>
          <a:schemeClr val="accent3">
            <a:tint val="40000"/>
            <a:alpha val="90000"/>
            <a:hueOff val="8738754"/>
            <a:satOff val="-77070"/>
            <a:lumOff val="-5396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8738754"/>
              <a:satOff val="-77070"/>
              <a:lumOff val="-53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Feedback / Evaluation </a:t>
          </a:r>
        </a:p>
      </dsp:txBody>
      <dsp:txXfrm rot="-5400000">
        <a:off x="1521823" y="3332276"/>
        <a:ext cx="6677123" cy="554102"/>
      </dsp:txXfrm>
    </dsp:sp>
    <dsp:sp modelId="{50C5E20A-EF72-4006-A2B4-C5B1EF4BACBA}">
      <dsp:nvSpPr>
        <dsp:cNvPr id="0" name=""/>
        <dsp:cNvSpPr/>
      </dsp:nvSpPr>
      <dsp:spPr>
        <a:xfrm>
          <a:off x="148" y="3225543"/>
          <a:ext cx="1521675" cy="767568"/>
        </a:xfrm>
        <a:prstGeom prst="roundRect">
          <a:avLst/>
        </a:prstGeom>
        <a:gradFill rotWithShape="0">
          <a:gsLst>
            <a:gs pos="0">
              <a:schemeClr val="accent3">
                <a:hueOff val="8062173"/>
                <a:satOff val="-99535"/>
                <a:lumOff val="-4510"/>
                <a:alphaOff val="0"/>
                <a:shade val="51000"/>
                <a:satMod val="130000"/>
              </a:schemeClr>
            </a:gs>
            <a:gs pos="80000">
              <a:schemeClr val="accent3">
                <a:hueOff val="8062173"/>
                <a:satOff val="-99535"/>
                <a:lumOff val="-4510"/>
                <a:alphaOff val="0"/>
                <a:shade val="93000"/>
                <a:satMod val="130000"/>
              </a:schemeClr>
            </a:gs>
            <a:gs pos="100000">
              <a:schemeClr val="accent3">
                <a:hueOff val="8062173"/>
                <a:satOff val="-99535"/>
                <a:lumOff val="-45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</a:t>
          </a:r>
        </a:p>
      </dsp:txBody>
      <dsp:txXfrm>
        <a:off x="37618" y="3263013"/>
        <a:ext cx="1446735" cy="692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Helvetica Neue" pitchFamily="2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Helvetica Neue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23.01.2019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23.01.2019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23.01.2019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23.01.2019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23.01.2019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4437112"/>
            <a:ext cx="9144000" cy="1368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23.01.2019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23.01.2019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23.01.2019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23.01.2019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23.01.2019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23.01.2019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Helvetica Neue" pitchFamily="2"/>
              </a:defRPr>
            </a:lvl1pPr>
          </a:lstStyle>
          <a:p>
            <a:fld id="{23A178B7-E4E8-4531-8D6A-184AAD4E771A}" type="datetimeFigureOut">
              <a:rPr lang="de-DE" smtClean="0"/>
              <a:pPr/>
              <a:t>23.01.2019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Helvetica Neue" pitchFamily="2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Helvetica Neue" pitchFamily="2"/>
              </a:defRPr>
            </a:lvl1pPr>
          </a:lstStyle>
          <a:p>
            <a:fld id="{DAA0E9F9-D6F2-45F0-8235-0BE8B9AA92F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26" name="Picture 2" descr="C:\Users\Maria\Desktop\mpg Logos\Powerpoint\logo_mpg_ppt_v1.0_blau_transparent_1920x72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38428"/>
            <a:ext cx="9144000" cy="3429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2"/>
          </a:solidFill>
          <a:latin typeface="Helvetica Neue" pitchFamily="2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elvetica Neue" pitchFamily="2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elvetica Neue" pitchFamily="2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 Neue" pitchFamily="2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 Neue" pitchFamily="2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 Neue" pitchFamily="2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 von Mittel- zu Oberstufe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de-DE" dirty="0"/>
          </a:p>
          <a:p>
            <a:pPr algn="ctr">
              <a:buNone/>
            </a:pPr>
            <a:endParaRPr lang="de-DE" dirty="0"/>
          </a:p>
          <a:p>
            <a:pPr algn="ctr">
              <a:buNone/>
            </a:pPr>
            <a:r>
              <a:rPr lang="de-DE" dirty="0"/>
              <a:t>Der Schritt von der Sekundarstufe I zur gymnasialen Oberstufe am </a:t>
            </a:r>
          </a:p>
          <a:p>
            <a:pPr algn="ctr">
              <a:buNone/>
            </a:pPr>
            <a:r>
              <a:rPr lang="de-DE" dirty="0"/>
              <a:t>Max-Planck-Gymnasium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E5BACAB-E6CA-4642-8F04-CBB73741E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dirty="0"/>
              <a:t>Die Einführungsphase am MPG</a:t>
            </a:r>
          </a:p>
          <a:p>
            <a:pPr marL="457200" indent="-457200"/>
            <a:r>
              <a:rPr lang="de-DE" dirty="0"/>
              <a:t>Kombiniertes Klassen- und Kurssystem </a:t>
            </a:r>
          </a:p>
          <a:p>
            <a:pPr marL="457200" indent="-457200"/>
            <a:r>
              <a:rPr lang="de-DE" dirty="0"/>
              <a:t>Klassenverband: Deutsch, Mathe, Englisch, Geschichte, PoWi</a:t>
            </a:r>
          </a:p>
          <a:p>
            <a:pPr marL="457200" indent="-457200"/>
            <a:r>
              <a:rPr lang="de-DE" dirty="0"/>
              <a:t>Fächer im Kursverband: Bio, Chemie, Physik, 2. Fremdsprache, DSP, Musik, Kunst, Religion, Ethik, Sport, Erdkunde, Informatik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xmlns="" id="{CAAEC127-34BA-4485-80C0-A15E7C533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 von Mittel- zu Oberstufe</a:t>
            </a:r>
            <a:br>
              <a:rPr lang="de-DE" dirty="0"/>
            </a:br>
            <a:r>
              <a:rPr lang="de-DE" sz="2000" dirty="0"/>
              <a:t>Konzeption der GOS am MPG</a:t>
            </a:r>
          </a:p>
        </p:txBody>
      </p:sp>
    </p:spTree>
    <p:extLst>
      <p:ext uri="{BB962C8B-B14F-4D97-AF65-F5344CB8AC3E}">
        <p14:creationId xmlns:p14="http://schemas.microsoft.com/office/powerpoint/2010/main" val="1053065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ECB13BA-FC41-4047-ACE5-CD27E0119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„Klassenleitung“ bei TutorInnen</a:t>
            </a:r>
          </a:p>
          <a:p>
            <a:pPr marL="457200" indent="-457200"/>
            <a:r>
              <a:rPr lang="de-DE" dirty="0"/>
              <a:t>Wichtige Bezugspersonen als Begleiter und Ansprechpartner sowohl bei fachlichen als auch organisatorischen Fragen.</a:t>
            </a:r>
          </a:p>
          <a:p>
            <a:pPr marL="457200" indent="-457200"/>
            <a:r>
              <a:rPr lang="de-DE" dirty="0"/>
              <a:t>Sorgen für Austausch sowohl zwischen den unterrichtenden Kollegen als auch zu den Eltern und Erziehungsberechtigten.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xmlns="" id="{13A35B97-B30E-4F28-8330-2B30BCB13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 von Mittel- zu Oberstufe</a:t>
            </a:r>
            <a:br>
              <a:rPr lang="de-DE" dirty="0"/>
            </a:br>
            <a:r>
              <a:rPr lang="de-DE" sz="2000" dirty="0"/>
              <a:t>Konzeption der GOS am MPG</a:t>
            </a:r>
          </a:p>
        </p:txBody>
      </p:sp>
    </p:spTree>
    <p:extLst>
      <p:ext uri="{BB962C8B-B14F-4D97-AF65-F5344CB8AC3E}">
        <p14:creationId xmlns:p14="http://schemas.microsoft.com/office/powerpoint/2010/main" val="3190911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C4FF715-E59A-41DF-828D-FCBB54D77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de-DE" dirty="0"/>
              <a:t>Möglicher Stundenplan in der E-Phase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xmlns="" id="{C3C867A1-E9ED-4DD3-893F-2B5C00912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 Mittel- zu Oberstufe</a:t>
            </a:r>
            <a:br>
              <a:rPr lang="de-DE" dirty="0"/>
            </a:br>
            <a:r>
              <a:rPr lang="de-DE" sz="2000" dirty="0"/>
              <a:t>Konzeption der GOS am MPG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xmlns="" id="{B8E81EC5-18FF-42C7-8ADA-62E4ADC8FA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393826"/>
              </p:ext>
            </p:extLst>
          </p:nvPr>
        </p:nvGraphicFramePr>
        <p:xfrm>
          <a:off x="251519" y="2412841"/>
          <a:ext cx="8435281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xmlns="" val="227130129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66501309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xmlns="" val="254954252"/>
                    </a:ext>
                  </a:extLst>
                </a:gridCol>
                <a:gridCol w="1290507">
                  <a:extLst>
                    <a:ext uri="{9D8B030D-6E8A-4147-A177-3AD203B41FA5}">
                      <a16:colId xmlns:a16="http://schemas.microsoft.com/office/drawing/2014/main" xmlns="" val="1738949791"/>
                    </a:ext>
                  </a:extLst>
                </a:gridCol>
                <a:gridCol w="1517805">
                  <a:extLst>
                    <a:ext uri="{9D8B030D-6E8A-4147-A177-3AD203B41FA5}">
                      <a16:colId xmlns:a16="http://schemas.microsoft.com/office/drawing/2014/main" xmlns="" val="2543771820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xmlns="" val="4230418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Uhrzeit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Montag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Dienstag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Mittwoch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Donnerstag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Freitag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6697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7:30 – 9:20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Mathematik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Physik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Englisch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PoWi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Religion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2223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9:35 – 11:10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Deutsch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Französisch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Physik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Latein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Englisch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0054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11:25 – 13:00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Geschichte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PoWi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Mathematik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4655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/>
                        <a:t>13:00 – 13:45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Mittagspause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Mittagspause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Mittagspause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Mittagspause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Mittagspause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6282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13:45 – 15:15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Informatik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Kunst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Informatik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Mathe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5573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15:30 – 17:00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6010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323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2F49521-7202-4707-BD18-ED77072CE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xmlns="" id="{52FA3986-2D2B-4B51-824E-63EB97CEB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 von Mittel- zu Oberstufe</a:t>
            </a:r>
            <a:br>
              <a:rPr lang="de-DE" dirty="0"/>
            </a:br>
            <a:r>
              <a:rPr lang="de-DE" sz="2000" dirty="0"/>
              <a:t>Konzeption der GOS am MPG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xmlns="" id="{9A115FC1-7FAF-478E-A142-4168ECD5C8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58743"/>
              </p:ext>
            </p:extLst>
          </p:nvPr>
        </p:nvGraphicFramePr>
        <p:xfrm>
          <a:off x="457200" y="2103768"/>
          <a:ext cx="8229600" cy="351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421256189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4171491078"/>
                    </a:ext>
                  </a:extLst>
                </a:gridCol>
              </a:tblGrid>
              <a:tr h="5574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/>
                        <a:t>Leistungskurs-Angebote am Max-Planck-Gymnasium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0339380"/>
                  </a:ext>
                </a:extLst>
              </a:tr>
              <a:tr h="557461"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Englisch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3505736"/>
                  </a:ext>
                </a:extLst>
              </a:tr>
              <a:tr h="557461">
                <a:tc>
                  <a:txBody>
                    <a:bodyPr/>
                    <a:lstStyle/>
                    <a:p>
                      <a:r>
                        <a:rPr lang="de-DE" dirty="0"/>
                        <a:t>Französisch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Mathematik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7302299"/>
                  </a:ext>
                </a:extLst>
              </a:tr>
              <a:tr h="557461">
                <a:tc>
                  <a:txBody>
                    <a:bodyPr/>
                    <a:lstStyle/>
                    <a:p>
                      <a:r>
                        <a:rPr lang="de-DE" dirty="0"/>
                        <a:t>Biologie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Physik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3435659"/>
                  </a:ext>
                </a:extLst>
              </a:tr>
              <a:tr h="557461">
                <a:tc>
                  <a:txBody>
                    <a:bodyPr/>
                    <a:lstStyle/>
                    <a:p>
                      <a:r>
                        <a:rPr lang="de-DE" dirty="0"/>
                        <a:t>Chemie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PoWi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4630364"/>
                  </a:ext>
                </a:extLst>
              </a:tr>
              <a:tr h="557461">
                <a:tc>
                  <a:txBody>
                    <a:bodyPr/>
                    <a:lstStyle/>
                    <a:p>
                      <a:r>
                        <a:rPr lang="de-DE" dirty="0"/>
                        <a:t>Geschichte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Sport (Latein, Musik)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4871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11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BA831F5-5A0C-456F-982D-39E64C5E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Wie schaffen wir es,  geeignete „externe“ Schülerinnen und Schüler aus Groß-Umstadt und Umgebung in Groß-Umstadt zu halten und sie zu einem erfolgreichen Abitur am MPG zu führen?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xmlns="" id="{1BF18C8A-C7F4-4300-939F-EB3194588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 von Mittel- zu Oberstufe</a:t>
            </a:r>
            <a:br>
              <a:rPr lang="de-DE" dirty="0"/>
            </a:br>
            <a:r>
              <a:rPr lang="de-DE" sz="2000" dirty="0"/>
              <a:t>Austausch mit „Zubringerschulen“</a:t>
            </a:r>
          </a:p>
        </p:txBody>
      </p:sp>
    </p:spTree>
    <p:extLst>
      <p:ext uri="{BB962C8B-B14F-4D97-AF65-F5344CB8AC3E}">
        <p14:creationId xmlns:p14="http://schemas.microsoft.com/office/powerpoint/2010/main" val="3055353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xmlns="" id="{3696CE5A-D846-417B-BEFD-283249E31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Übergangskonzept</a:t>
            </a:r>
            <a:br>
              <a:rPr lang="de-DE" dirty="0"/>
            </a:br>
            <a:r>
              <a:rPr lang="de-DE" sz="2000" dirty="0"/>
              <a:t>Austausch mit „Zubringerschulen“</a:t>
            </a:r>
          </a:p>
        </p:txBody>
      </p:sp>
      <p:graphicFrame>
        <p:nvGraphicFramePr>
          <p:cNvPr id="6" name="Diagram 2">
            <a:extLst>
              <a:ext uri="{FF2B5EF4-FFF2-40B4-BE49-F238E27FC236}">
                <a16:creationId xmlns:a16="http://schemas.microsoft.com/office/drawing/2014/main" xmlns="" id="{004D2710-2FAA-4385-B08B-932081364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658741"/>
              </p:ext>
            </p:extLst>
          </p:nvPr>
        </p:nvGraphicFramePr>
        <p:xfrm>
          <a:off x="457200" y="1844824"/>
          <a:ext cx="8229600" cy="3994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73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68B5A2-E8FF-4F3E-8378-166FB5FC8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CD68B5A2-E8FF-4F3E-8378-166FB5FC8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6C0E50-0E1F-4624-8DF4-3247A8F7E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EE6C0E50-0E1F-4624-8DF4-3247A8F7E8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C5E20A-EF72-4006-A2B4-C5B1EF4BA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50C5E20A-EF72-4006-A2B4-C5B1EF4BAC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B27D62-D7F1-4056-8FA5-65F811F09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14B27D62-D7F1-4056-8FA5-65F811F098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8E6D767-7F19-4DE8-96E9-DBB292EC6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4000" dirty="0"/>
              <a:t>1. Einblicke am MPG gewähren</a:t>
            </a:r>
            <a:endParaRPr lang="de-DE" dirty="0"/>
          </a:p>
          <a:p>
            <a:pPr marL="457200" indent="-457200"/>
            <a:r>
              <a:rPr lang="de-DE" dirty="0"/>
              <a:t>Tag des offenen Unterrichts</a:t>
            </a:r>
          </a:p>
          <a:p>
            <a:pPr marL="457200" indent="-457200"/>
            <a:r>
              <a:rPr lang="de-DE" dirty="0"/>
              <a:t>Hospitationstage</a:t>
            </a:r>
          </a:p>
          <a:p>
            <a:pPr marL="457200" indent="-457200"/>
            <a:r>
              <a:rPr lang="de-DE" dirty="0"/>
              <a:t>Vorstellung des MPG an „Zubringerschulen“</a:t>
            </a:r>
          </a:p>
          <a:p>
            <a:pPr marL="857250" lvl="1" indent="-457200"/>
            <a:r>
              <a:rPr lang="de-DE" dirty="0"/>
              <a:t>Bspw. Vorstellung für interessierte und geeignete Schülerauswahl in „Zubringerschulen“</a:t>
            </a:r>
          </a:p>
          <a:p>
            <a:pPr marL="457200" indent="-457200"/>
            <a:r>
              <a:rPr lang="de-DE" dirty="0"/>
              <a:t>Vergleich mit Vorstellungen/Erwartungen ans MPG</a:t>
            </a:r>
          </a:p>
          <a:p>
            <a:pPr marL="457200" indent="-457200"/>
            <a:r>
              <a:rPr lang="de-DE" dirty="0"/>
              <a:t>(Ehemalige) Schüler mitbringen, die Erfahrungen berichten und Tipps geben können.</a:t>
            </a:r>
          </a:p>
          <a:p>
            <a:pPr marL="457200" indent="-457200"/>
            <a:r>
              <a:rPr lang="de-DE" dirty="0"/>
              <a:t>Evaluation/ Gegenüberstellung von Erfahrungen mit Erwartungen</a:t>
            </a:r>
          </a:p>
          <a:p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xmlns="" id="{4EA97BF0-C139-4865-8254-4C9628623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Übergangskonzept</a:t>
            </a:r>
            <a:br>
              <a:rPr lang="de-DE" dirty="0"/>
            </a:br>
            <a:r>
              <a:rPr lang="de-DE" sz="2000" dirty="0"/>
              <a:t>Austausch mit „Zubringerschulen“</a:t>
            </a:r>
          </a:p>
        </p:txBody>
      </p:sp>
    </p:spTree>
    <p:extLst>
      <p:ext uri="{BB962C8B-B14F-4D97-AF65-F5344CB8AC3E}">
        <p14:creationId xmlns:p14="http://schemas.microsoft.com/office/powerpoint/2010/main" val="3900821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8DD33AA-C636-4CA4-8CEC-F59A2A95B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dirty="0"/>
              <a:t>2. Fachliche Integration fördern</a:t>
            </a:r>
          </a:p>
          <a:p>
            <a:pPr marL="457200" indent="-457200"/>
            <a:r>
              <a:rPr lang="de-DE" sz="2500" dirty="0"/>
              <a:t>Handreichungen im Fach Mathematik, die Mindeststandards für ein erfolgreiches An- und Mitkommen formulieren (s. Homepage)</a:t>
            </a:r>
          </a:p>
          <a:p>
            <a:pPr marL="457200" indent="-457200"/>
            <a:r>
              <a:rPr lang="de-DE" sz="2500" dirty="0">
                <a:sym typeface="Wingdings" panose="05000000000000000000" pitchFamily="2" charset="2"/>
              </a:rPr>
              <a:t>Die Fächer Deutsch und Englisch verweisen auf das Übergangsprofil in den Kerncurricula</a:t>
            </a:r>
            <a:endParaRPr lang="de-DE" sz="2500" dirty="0"/>
          </a:p>
          <a:p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xmlns="" id="{CE8A6B5D-0E35-4E10-BE05-B90C64B25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Übergangskonzept</a:t>
            </a:r>
            <a:br>
              <a:rPr lang="de-DE" dirty="0"/>
            </a:br>
            <a:r>
              <a:rPr lang="de-DE" dirty="0"/>
              <a:t>Austausch mit „Zubringerschulen“</a:t>
            </a:r>
          </a:p>
        </p:txBody>
      </p:sp>
    </p:spTree>
    <p:extLst>
      <p:ext uri="{BB962C8B-B14F-4D97-AF65-F5344CB8AC3E}">
        <p14:creationId xmlns:p14="http://schemas.microsoft.com/office/powerpoint/2010/main" val="4144089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633E72D-3F7C-4700-ADFF-421CAEC53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3900" dirty="0"/>
              <a:t>3. Orientierung am MPG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000" dirty="0"/>
              <a:t>Willkommensmappe für SchülerInnen und Eltern/Erziehungsberechtigte (s. Homepage)</a:t>
            </a:r>
          </a:p>
          <a:p>
            <a:pPr marL="1314450" lvl="2" indent="-457200"/>
            <a:r>
              <a:rPr lang="de-DE" sz="2600" dirty="0"/>
              <a:t>Raumplänen</a:t>
            </a:r>
          </a:p>
          <a:p>
            <a:pPr marL="1314450" lvl="2" indent="-457200"/>
            <a:r>
              <a:rPr lang="de-DE" sz="2600" dirty="0"/>
              <a:t>Lehrerliste / Kürzel / Verantwortungen</a:t>
            </a:r>
          </a:p>
          <a:p>
            <a:pPr marL="1314450" lvl="2" indent="-457200"/>
            <a:r>
              <a:rPr lang="de-DE" sz="2600" dirty="0"/>
              <a:t>Schulleitbild</a:t>
            </a:r>
          </a:p>
          <a:p>
            <a:pPr marL="1314450" lvl="2" indent="-457200"/>
            <a:r>
              <a:rPr lang="de-DE" sz="2600" dirty="0" smtClean="0"/>
              <a:t>Schulprofil </a:t>
            </a:r>
          </a:p>
          <a:p>
            <a:pPr marL="1314450" lvl="2" indent="-457200"/>
            <a:r>
              <a:rPr lang="de-DE" sz="2600" dirty="0" smtClean="0"/>
              <a:t>Schulordnung</a:t>
            </a:r>
            <a:endParaRPr lang="de-DE" sz="2600" dirty="0"/>
          </a:p>
          <a:p>
            <a:pPr marL="1314450" lvl="2" indent="-457200"/>
            <a:r>
              <a:rPr lang="de-DE" sz="2600" dirty="0" err="1" smtClean="0"/>
              <a:t>FidO</a:t>
            </a:r>
            <a:r>
              <a:rPr lang="de-DE" sz="2600" dirty="0" smtClean="0"/>
              <a:t>-Mappe</a:t>
            </a:r>
          </a:p>
          <a:p>
            <a:pPr marL="1314450" lvl="2" indent="-457200"/>
            <a:r>
              <a:rPr lang="de-DE" sz="2600" dirty="0" smtClean="0"/>
              <a:t>Präsentation „Übergangskonzept“</a:t>
            </a:r>
          </a:p>
          <a:p>
            <a:pPr marL="1314450" lvl="2" indent="-457200"/>
            <a:r>
              <a:rPr lang="de-DE" sz="2600" dirty="0" smtClean="0"/>
              <a:t>Hinweise Fach „Mathematik“</a:t>
            </a:r>
            <a:endParaRPr lang="de-DE" sz="26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xmlns="" id="{9189D880-53D8-4D09-978B-D6BB55CFF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Übergangskonzept</a:t>
            </a:r>
            <a:br>
              <a:rPr lang="de-DE" dirty="0"/>
            </a:br>
            <a:r>
              <a:rPr lang="de-DE" sz="2000" dirty="0"/>
              <a:t>Austausch mit „Zubringerschulen“</a:t>
            </a:r>
          </a:p>
        </p:txBody>
      </p:sp>
    </p:spTree>
    <p:extLst>
      <p:ext uri="{BB962C8B-B14F-4D97-AF65-F5344CB8AC3E}">
        <p14:creationId xmlns:p14="http://schemas.microsoft.com/office/powerpoint/2010/main" val="3231053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41ADC93-3BB7-4E85-9BE0-C19946FCE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dirty="0"/>
              <a:t>4. Betriebspraktikum (E-Phase)</a:t>
            </a:r>
          </a:p>
          <a:p>
            <a:pPr marL="457200" indent="-457200"/>
            <a:r>
              <a:rPr lang="de-DE" dirty="0"/>
              <a:t>Pflicht für alle SchülerInnen der E-Phase</a:t>
            </a:r>
          </a:p>
          <a:p>
            <a:pPr marL="457200" indent="-457200"/>
            <a:r>
              <a:rPr lang="de-DE" dirty="0"/>
              <a:t>Bei Wechselabsicht frühzeitige Suche nach Praktikumsplatz (Unterstützung durch Kollegen beider Schulen)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xmlns="" id="{352DCA39-2544-4932-913E-5FCFD2145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Übergangskonzept</a:t>
            </a:r>
            <a:br>
              <a:rPr lang="de-DE" dirty="0"/>
            </a:br>
            <a:r>
              <a:rPr lang="de-DE" sz="2000" dirty="0"/>
              <a:t>Austausch mit „Zubringerschulen“</a:t>
            </a:r>
          </a:p>
        </p:txBody>
      </p:sp>
    </p:spTree>
    <p:extLst>
      <p:ext uri="{BB962C8B-B14F-4D97-AF65-F5344CB8AC3E}">
        <p14:creationId xmlns:p14="http://schemas.microsoft.com/office/powerpoint/2010/main" val="296931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DCBC9EE-6F6F-434F-A81B-2CF6E88F2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endParaRPr lang="de-DE" b="1" u="sng" dirty="0"/>
          </a:p>
          <a:p>
            <a:pPr marL="400050" lvl="1" indent="0">
              <a:buNone/>
            </a:pPr>
            <a:r>
              <a:rPr lang="de-DE" b="1" u="sng" dirty="0"/>
              <a:t>Frage: </a:t>
            </a:r>
          </a:p>
          <a:p>
            <a:pPr marL="400050" lvl="1" indent="0">
              <a:buNone/>
            </a:pPr>
            <a:endParaRPr lang="de-DE" b="1" u="sng" dirty="0"/>
          </a:p>
          <a:p>
            <a:pPr marL="0" indent="0" algn="ctr">
              <a:buNone/>
            </a:pPr>
            <a:r>
              <a:rPr lang="de-DE" dirty="0"/>
              <a:t>Was bietet das MPG Schülerinnen und Schülern aus Groß-Umstadt und Umgebung, um diese in Groß-Umstadt zu einem erfolgreichen Abitur zu führen?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4B86BEAA-E0FA-2F4D-8909-94DEE097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 von Mittel- zu Oberstufe </a:t>
            </a:r>
          </a:p>
        </p:txBody>
      </p:sp>
    </p:spTree>
    <p:extLst>
      <p:ext uri="{BB962C8B-B14F-4D97-AF65-F5344CB8AC3E}">
        <p14:creationId xmlns:p14="http://schemas.microsoft.com/office/powerpoint/2010/main" val="1927896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F195F40-2806-4B36-ACD6-5EEF658E6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sz="3900" dirty="0"/>
              <a:t>5. Feedback / Evaluation</a:t>
            </a:r>
          </a:p>
          <a:p>
            <a:pPr marL="400050" lvl="1" indent="0">
              <a:buNone/>
            </a:pPr>
            <a:r>
              <a:rPr lang="de-DE" sz="2600" dirty="0"/>
              <a:t>Befragung betroffener SchülerInnen </a:t>
            </a:r>
          </a:p>
          <a:p>
            <a:pPr marL="514350" indent="-514350">
              <a:buAutoNum type="arabicPeriod"/>
            </a:pPr>
            <a:r>
              <a:rPr lang="de-DE" sz="3800" dirty="0"/>
              <a:t>In den Herbstferien der E-Phase: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000" dirty="0"/>
              <a:t>Was lief positiv/negativ?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000" dirty="0"/>
              <a:t>Wie klappt fachliche / soziale Integration?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000" dirty="0"/>
              <a:t>Wo hättest du weitere Unterstützung benötigt?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000" dirty="0"/>
              <a:t>Wo siehst du strukturellen Handlungsbedarf?</a:t>
            </a:r>
          </a:p>
          <a:p>
            <a:pPr marL="0" indent="0">
              <a:buNone/>
            </a:pPr>
            <a:r>
              <a:rPr lang="de-DE" sz="3800" dirty="0"/>
              <a:t>2. Am Ende der E-Phase (Resümee):</a:t>
            </a:r>
          </a:p>
          <a:p>
            <a:pPr marL="457200" indent="-457200"/>
            <a:r>
              <a:rPr lang="de-DE" sz="3000" dirty="0"/>
              <a:t>Was lief positiv/negativ?</a:t>
            </a:r>
          </a:p>
          <a:p>
            <a:pPr marL="457200" indent="-457200"/>
            <a:r>
              <a:rPr lang="de-DE" sz="3000" dirty="0"/>
              <a:t>Verbesserungsvorschläge?</a:t>
            </a:r>
          </a:p>
          <a:p>
            <a:pPr marL="457200" indent="-457200"/>
            <a:r>
              <a:rPr lang="de-DE" sz="3000" dirty="0"/>
              <a:t>…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xmlns="" id="{5739136A-2440-430E-A84D-BA211853D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Übergangskonzept</a:t>
            </a:r>
            <a:br>
              <a:rPr lang="de-DE" dirty="0"/>
            </a:br>
            <a:r>
              <a:rPr lang="de-DE" sz="2000" dirty="0"/>
              <a:t>Austausch mit „Zubringerschulen“</a:t>
            </a:r>
          </a:p>
        </p:txBody>
      </p:sp>
    </p:spTree>
    <p:extLst>
      <p:ext uri="{BB962C8B-B14F-4D97-AF65-F5344CB8AC3E}">
        <p14:creationId xmlns:p14="http://schemas.microsoft.com/office/powerpoint/2010/main" val="174570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DB1B32B-5B2F-4780-8BF4-4688735DD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Was leistet das MPG?</a:t>
            </a:r>
          </a:p>
          <a:p>
            <a:pPr lvl="1"/>
            <a:r>
              <a:rPr lang="de-DE" sz="3200" dirty="0"/>
              <a:t>Konzeption der gymnasialen Oberstufe </a:t>
            </a:r>
          </a:p>
          <a:p>
            <a:pPr lvl="1"/>
            <a:r>
              <a:rPr lang="de-DE" sz="3200" dirty="0"/>
              <a:t>Übergangskonzept im Austausch mit Zubringerschulen</a:t>
            </a:r>
          </a:p>
          <a:p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75B4F31D-49B3-4240-B377-F046C1C51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 von Mittel- zu Oberstufe </a:t>
            </a:r>
          </a:p>
        </p:txBody>
      </p:sp>
    </p:spTree>
    <p:extLst>
      <p:ext uri="{BB962C8B-B14F-4D97-AF65-F5344CB8AC3E}">
        <p14:creationId xmlns:p14="http://schemas.microsoft.com/office/powerpoint/2010/main" val="1248455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CCEB4BF-882E-4E8C-8183-B6520B0F1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Fokus: individuellen Bedürfnisse der Schülerinnen und Schüler</a:t>
            </a:r>
          </a:p>
          <a:p>
            <a:pPr marL="457200" indent="-457200"/>
            <a:r>
              <a:rPr lang="de-DE" b="1" dirty="0"/>
              <a:t>Ziel:</a:t>
            </a:r>
          </a:p>
          <a:p>
            <a:pPr lvl="1"/>
            <a:r>
              <a:rPr lang="de-DE" sz="3200" dirty="0"/>
              <a:t>Verschiedenartigkeit von Begabungen, Talenten, Lern- und Arbeitsweisen als Chance und Bereicherung für die tägliche Arbeit sehen</a:t>
            </a:r>
          </a:p>
          <a:p>
            <a:pPr lvl="1"/>
            <a:r>
              <a:rPr lang="de-DE" sz="3200" dirty="0"/>
              <a:t>Jeden Einzelnen bestmöglich betreuen, fördern und auf das Abitur vorbereiten.</a:t>
            </a:r>
          </a:p>
          <a:p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D9F543A6-3429-BE40-983F-A38AEA490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 von Mittel- zu Oberstufe </a:t>
            </a:r>
            <a:br>
              <a:rPr lang="de-DE" dirty="0"/>
            </a:br>
            <a:r>
              <a:rPr lang="de-DE" sz="2000" dirty="0"/>
              <a:t>Was bietet das MPG?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83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61268E4-8270-483D-B827-8A42515B3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Neuaufnahme in die Oberstufe am MPG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200" dirty="0"/>
              <a:t>Beratung und Betreuung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200" dirty="0"/>
              <a:t>Besondere Kursangebote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200" dirty="0"/>
              <a:t>Berufs- und Studienberatung</a:t>
            </a:r>
          </a:p>
          <a:p>
            <a:pPr marL="457200" lvl="1" indent="0">
              <a:buNone/>
            </a:pPr>
            <a:endParaRPr lang="de-DE" sz="3200" dirty="0"/>
          </a:p>
          <a:p>
            <a:pPr marL="457200" indent="-457200"/>
            <a:r>
              <a:rPr lang="de-DE" dirty="0"/>
              <a:t>Die Einführungsphase am MPG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200" dirty="0"/>
              <a:t>Klassen- und Kursverband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200" dirty="0"/>
              <a:t>Aufgaben des Tutors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200" dirty="0"/>
              <a:t>Wahlmöglichkeiten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200" dirty="0"/>
              <a:t>Beispielhafter Stundenplan</a:t>
            </a:r>
          </a:p>
          <a:p>
            <a:pPr marL="457200" lvl="1" indent="0">
              <a:buNone/>
            </a:pPr>
            <a:endParaRPr lang="de-DE" sz="3200" dirty="0"/>
          </a:p>
          <a:p>
            <a:pPr marL="457200" indent="-457200"/>
            <a:r>
              <a:rPr lang="de-DE" dirty="0"/>
              <a:t>Übergang in die Qualifikationsphase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200" dirty="0"/>
              <a:t>Leistungskursangebote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xmlns="" id="{1AEBA53B-C2ED-48E7-809E-2F8E02B4C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376" y="260648"/>
            <a:ext cx="8229600" cy="1143000"/>
          </a:xfrm>
        </p:spPr>
        <p:txBody>
          <a:bodyPr/>
          <a:lstStyle/>
          <a:p>
            <a:r>
              <a:rPr lang="de-DE" dirty="0"/>
              <a:t>Übergang von Mittel- zu Oberstufe</a:t>
            </a:r>
            <a:br>
              <a:rPr lang="de-DE" dirty="0"/>
            </a:br>
            <a:r>
              <a:rPr lang="de-DE" sz="2000" dirty="0"/>
              <a:t>Konzeption der GOS am MPG</a:t>
            </a:r>
          </a:p>
        </p:txBody>
      </p:sp>
    </p:spTree>
    <p:extLst>
      <p:ext uri="{BB962C8B-B14F-4D97-AF65-F5344CB8AC3E}">
        <p14:creationId xmlns:p14="http://schemas.microsoft.com/office/powerpoint/2010/main" val="88066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CD7FA57-B33E-485C-9FCC-2F1BEF4D7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sz="4600" dirty="0"/>
              <a:t>Neuaufnahme in die Oberstufe am MPG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200" dirty="0"/>
              <a:t>Entsprechend qualifizierten und interessierten Schülerinnen und Schülern den Wechsel auf die gymnasiale Oberstufe möglichst problemlos gestalten.</a:t>
            </a:r>
          </a:p>
          <a:p>
            <a:pPr marL="57150" indent="0">
              <a:buNone/>
            </a:pPr>
            <a:endParaRPr lang="de-DE" sz="3600" b="1" u="sng" dirty="0"/>
          </a:p>
          <a:p>
            <a:pPr marL="57150" indent="0">
              <a:buNone/>
            </a:pPr>
            <a:r>
              <a:rPr lang="de-DE" sz="4600" b="1" u="sng" dirty="0"/>
              <a:t>Ziel:</a:t>
            </a:r>
            <a:r>
              <a:rPr lang="de-DE" sz="4600" b="1" dirty="0"/>
              <a:t> </a:t>
            </a:r>
            <a:r>
              <a:rPr lang="de-DE" sz="4600" dirty="0"/>
              <a:t>optimale Beratung bei Wahl der</a:t>
            </a:r>
          </a:p>
          <a:p>
            <a:pPr marL="57150" indent="0">
              <a:buNone/>
            </a:pPr>
            <a:r>
              <a:rPr lang="de-DE" sz="4600" dirty="0"/>
              <a:t>	 weiterführenden Schule</a:t>
            </a:r>
          </a:p>
          <a:p>
            <a:pPr marL="57150" indent="0">
              <a:buNone/>
            </a:pPr>
            <a:endParaRPr lang="de-DE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200" dirty="0"/>
              <a:t>Informationsveranstaltungen nutzen, ein umfassendes </a:t>
            </a:r>
            <a:r>
              <a:rPr lang="de-DE" sz="3100" dirty="0"/>
              <a:t>Bild von den Angeboten am MPG zu verschaffen.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100" dirty="0"/>
              <a:t>Tag des offenen Unterrichts; </a:t>
            </a:r>
            <a:r>
              <a:rPr lang="de-DE" sz="3200" dirty="0"/>
              <a:t>Schnuppertage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3200" dirty="0"/>
              <a:t>Individuelle Gespräche mit der Schul- und Studienleitung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xmlns="" id="{816B84B1-E25A-4035-AFE3-EB51FB1DC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 von Mittel- zu </a:t>
            </a:r>
            <a:r>
              <a:rPr lang="de-DE" dirty="0" err="1"/>
              <a:t>Obertsufe</a:t>
            </a:r>
            <a:r>
              <a:rPr lang="de-DE" dirty="0"/>
              <a:t/>
            </a:r>
            <a:br>
              <a:rPr lang="de-DE" dirty="0"/>
            </a:br>
            <a:r>
              <a:rPr lang="de-DE" sz="2000" dirty="0"/>
              <a:t>Konzeption der GOS am MPG</a:t>
            </a:r>
          </a:p>
        </p:txBody>
      </p:sp>
    </p:spTree>
    <p:extLst>
      <p:ext uri="{BB962C8B-B14F-4D97-AF65-F5344CB8AC3E}">
        <p14:creationId xmlns:p14="http://schemas.microsoft.com/office/powerpoint/2010/main" val="4201646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1EC643A-09FE-437C-935F-EDCE949F8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Beraten und Betreuen: Ziel ist, …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xmlns="" id="{9E53EAAF-B66C-4456-84DB-5A63B2729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 von Mittel- zu Oberstufe</a:t>
            </a:r>
            <a:br>
              <a:rPr lang="de-DE" dirty="0"/>
            </a:br>
            <a:r>
              <a:rPr lang="de-DE" sz="2000" dirty="0"/>
              <a:t>Konzeption der GOS am MPG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xmlns="" id="{FE8FF2FD-83A0-49B8-A409-3579EA6A2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121394"/>
              </p:ext>
            </p:extLst>
          </p:nvPr>
        </p:nvGraphicFramePr>
        <p:xfrm>
          <a:off x="457200" y="2132856"/>
          <a:ext cx="8363272" cy="3800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442">
                  <a:extLst>
                    <a:ext uri="{9D8B030D-6E8A-4147-A177-3AD203B41FA5}">
                      <a16:colId xmlns:a16="http://schemas.microsoft.com/office/drawing/2014/main" xmlns="" val="3541644125"/>
                    </a:ext>
                  </a:extLst>
                </a:gridCol>
                <a:gridCol w="3992830">
                  <a:extLst>
                    <a:ext uri="{9D8B030D-6E8A-4147-A177-3AD203B41FA5}">
                      <a16:colId xmlns:a16="http://schemas.microsoft.com/office/drawing/2014/main" xmlns="" val="3197816223"/>
                    </a:ext>
                  </a:extLst>
                </a:gridCol>
              </a:tblGrid>
              <a:tr h="888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den Übergang in die gymnasiale Oberstufe bestmöglich zu ebnen.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bei der Studien- und Berufsorientierung beratend zur Seite zu stehen.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3682702"/>
                  </a:ext>
                </a:extLst>
              </a:tr>
              <a:tr h="16971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Zeit für die Gewöhnung an die neue Umgebung und die steigenden Anforderungen zu geben und die SchülerInnen darin zu bestärken, ihre eigene Persönlichkeit zu entwickeln.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Gelegenheit zur Entwicklung und Festigung der individuellen Interessen, Talente und Neigungen zu geben.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6064311"/>
                  </a:ext>
                </a:extLst>
              </a:tr>
              <a:tr h="11583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den Erwerb zentraler Kompetenzen durch modernen und vernetzenden Unterricht für die angestrebte berufliche Zukunft zu gewährleisten.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die SchülerInnen auf die steigenden An- und Herausforderungen im Berufsleben vorzubereiten.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0689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81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1CE1F68-046A-4613-A8C8-CD40175CD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dirty="0"/>
              <a:t>Besonderes Kursangebot</a:t>
            </a:r>
          </a:p>
          <a:p>
            <a:pPr marL="457200" indent="-457200"/>
            <a:r>
              <a:rPr lang="de-DE" dirty="0"/>
              <a:t>Pflichtprüfungsfächer Deutsch und Mathematik am MPG bereits in der E-Phase mit zielgerichteter Stärkung in der Stundentafel</a:t>
            </a:r>
          </a:p>
          <a:p>
            <a:pPr marL="457200" indent="-457200"/>
            <a:r>
              <a:rPr lang="de-DE" dirty="0"/>
              <a:t>zusätzliche fünfte Wochenstunde dient dem Lückenschluss sowie der individuellen Förder- und Forderung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xmlns="" id="{9434C612-1B06-4327-95C3-3C511D9E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 von Mittel- zu Oberstufe</a:t>
            </a:r>
            <a:br>
              <a:rPr lang="de-DE" dirty="0"/>
            </a:br>
            <a:r>
              <a:rPr lang="de-DE" sz="2000" dirty="0"/>
              <a:t>Konzeption der GOS am MPG</a:t>
            </a:r>
          </a:p>
        </p:txBody>
      </p:sp>
    </p:spTree>
    <p:extLst>
      <p:ext uri="{BB962C8B-B14F-4D97-AF65-F5344CB8AC3E}">
        <p14:creationId xmlns:p14="http://schemas.microsoft.com/office/powerpoint/2010/main" val="2574845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D4367D0-92D8-465F-8D45-4998B28A1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/>
              <a:t>Berufs- und Studienberatung</a:t>
            </a:r>
          </a:p>
          <a:p>
            <a:pPr marL="457200" indent="-457200"/>
            <a:r>
              <a:rPr lang="de-DE" sz="3000" dirty="0"/>
              <a:t>Ziel: bestmögliche Vorbereitung der SchülerInnen auf deren berufliche Zukunft. Dazu dienen folgende Bausteine: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de-DE" sz="3000" dirty="0"/>
              <a:t>Betriebspraktikum in der E-Phase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de-DE" sz="3000" dirty="0"/>
              <a:t>Berufs- und Studieninformationsangebote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de-DE" sz="3000" dirty="0"/>
              <a:t>Individuelle Schullaufbahn- und  Studienberatung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de-DE" sz="3000" dirty="0"/>
              <a:t>Externe Beratungsangebote wie Hobit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de-DE" sz="3000" dirty="0"/>
              <a:t>Kooperation mit außerschulischen Partnern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xmlns="" id="{27B53C4D-CFF6-4EDA-9FD6-779F0D602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 von Mittel- zu Oberstufe</a:t>
            </a:r>
            <a:br>
              <a:rPr lang="de-DE" dirty="0"/>
            </a:br>
            <a:r>
              <a:rPr lang="de-DE" sz="2000" dirty="0"/>
              <a:t>Konzeption der GOS am MPG</a:t>
            </a:r>
          </a:p>
        </p:txBody>
      </p:sp>
    </p:spTree>
    <p:extLst>
      <p:ext uri="{BB962C8B-B14F-4D97-AF65-F5344CB8AC3E}">
        <p14:creationId xmlns:p14="http://schemas.microsoft.com/office/powerpoint/2010/main" val="2468657838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n_MPG_blau_weiß">
  <a:themeElements>
    <a:clrScheme name="MPG hell">
      <a:dk1>
        <a:srgbClr val="182E3B"/>
      </a:dk1>
      <a:lt1>
        <a:srgbClr val="FFFFFF"/>
      </a:lt1>
      <a:dk2>
        <a:srgbClr val="731C2B"/>
      </a:dk2>
      <a:lt2>
        <a:srgbClr val="E4E4E1"/>
      </a:lt2>
      <a:accent1>
        <a:srgbClr val="731C2B"/>
      </a:accent1>
      <a:accent2>
        <a:srgbClr val="182E3B"/>
      </a:accent2>
      <a:accent3>
        <a:srgbClr val="EEB500"/>
      </a:accent3>
      <a:accent4>
        <a:srgbClr val="6B6C6C"/>
      </a:accent4>
      <a:accent5>
        <a:srgbClr val="679FC1"/>
      </a:accent5>
      <a:accent6>
        <a:srgbClr val="336600"/>
      </a:accent6>
      <a:hlink>
        <a:srgbClr val="731C2B"/>
      </a:hlink>
      <a:folHlink>
        <a:srgbClr val="6B6C6C"/>
      </a:folHlink>
    </a:clrScheme>
    <a:fontScheme name="MPG Design">
      <a:majorFont>
        <a:latin typeface="Helvetica Neue"/>
        <a:ea typeface=""/>
        <a:cs typeface=""/>
      </a:majorFont>
      <a:minorFont>
        <a:latin typeface="Helvetica Neu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Design-Vorlage-blau-MPG</Template>
  <TotalTime>0</TotalTime>
  <Words>807</Words>
  <Application>Microsoft Office PowerPoint</Application>
  <PresentationFormat>Bildschirmpräsentation (4:3)</PresentationFormat>
  <Paragraphs>177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Vorlagen_MPG_blau_weiß</vt:lpstr>
      <vt:lpstr>Übergang von Mittel- zu Oberstufe </vt:lpstr>
      <vt:lpstr>Übergang von Mittel- zu Oberstufe </vt:lpstr>
      <vt:lpstr>Übergang von Mittel- zu Oberstufe </vt:lpstr>
      <vt:lpstr>Übergang von Mittel- zu Oberstufe  Was bietet das MPG?</vt:lpstr>
      <vt:lpstr>Übergang von Mittel- zu Oberstufe Konzeption der GOS am MPG</vt:lpstr>
      <vt:lpstr>Übergang von Mittel- zu Obertsufe Konzeption der GOS am MPG</vt:lpstr>
      <vt:lpstr>Übergang von Mittel- zu Oberstufe Konzeption der GOS am MPG</vt:lpstr>
      <vt:lpstr>Übergang von Mittel- zu Oberstufe Konzeption der GOS am MPG</vt:lpstr>
      <vt:lpstr>Übergang von Mittel- zu Oberstufe Konzeption der GOS am MPG</vt:lpstr>
      <vt:lpstr>Übergang von Mittel- zu Oberstufe Konzeption der GOS am MPG</vt:lpstr>
      <vt:lpstr>Übergang von Mittel- zu Oberstufe Konzeption der GOS am MPG</vt:lpstr>
      <vt:lpstr>Übergang Mittel- zu Oberstufe Konzeption der GOS am MPG</vt:lpstr>
      <vt:lpstr>Übergang von Mittel- zu Oberstufe Konzeption der GOS am MPG</vt:lpstr>
      <vt:lpstr>Übergang von Mittel- zu Oberstufe Austausch mit „Zubringerschulen“</vt:lpstr>
      <vt:lpstr>Übergangskonzept Austausch mit „Zubringerschulen“</vt:lpstr>
      <vt:lpstr>Übergangskonzept Austausch mit „Zubringerschulen“</vt:lpstr>
      <vt:lpstr>Übergangskonzept Austausch mit „Zubringerschulen“</vt:lpstr>
      <vt:lpstr>Übergangskonzept Austausch mit „Zubringerschulen“</vt:lpstr>
      <vt:lpstr>Übergangskonzept Austausch mit „Zubringerschulen“</vt:lpstr>
      <vt:lpstr>Übergangskonzept Austausch mit „Zubringerschulen“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Übergangskonzept</dc:title>
  <dc:creator>Tobias Catta</dc:creator>
  <cp:lastModifiedBy>Catta, Tobias</cp:lastModifiedBy>
  <cp:revision>14</cp:revision>
  <dcterms:created xsi:type="dcterms:W3CDTF">2018-04-24T13:37:59Z</dcterms:created>
  <dcterms:modified xsi:type="dcterms:W3CDTF">2019-01-23T13:09:43Z</dcterms:modified>
</cp:coreProperties>
</file>